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70" r:id="rId8"/>
    <p:sldId id="271" r:id="rId9"/>
    <p:sldId id="272" r:id="rId10"/>
    <p:sldId id="273" r:id="rId11"/>
    <p:sldId id="261" r:id="rId12"/>
    <p:sldId id="263" r:id="rId13"/>
    <p:sldId id="265" r:id="rId14"/>
    <p:sldId id="266" r:id="rId15"/>
    <p:sldId id="267" r:id="rId16"/>
    <p:sldId id="268" r:id="rId17"/>
    <p:sldId id="269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6"/>
    <p:restoredTop sz="73702"/>
  </p:normalViewPr>
  <p:slideViewPr>
    <p:cSldViewPr snapToGrid="0" snapToObjects="1">
      <p:cViewPr>
        <p:scale>
          <a:sx n="88" d="100"/>
          <a:sy n="88" d="100"/>
        </p:scale>
        <p:origin x="112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29175-08E1-AC47-8625-CF9C77D00864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5912B-0E26-354A-90DA-93D42CA1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0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Off-by-one indexing error of microarray</a:t>
            </a:r>
            <a:r>
              <a:rPr lang="en-US" baseline="0" dirty="0" smtClean="0"/>
              <a:t> probe set included in the models for 6/7 of the chemo drugs. This is what happens when you copy and paste a table from excel with a header line into a program that does not expect a header line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Adriamycin sensitive/resistant label</a:t>
            </a:r>
            <a:r>
              <a:rPr lang="en-US" baseline="0" dirty="0" smtClean="0"/>
              <a:t> switched</a:t>
            </a:r>
            <a:r>
              <a:rPr lang="mr-IN" baseline="0" dirty="0" smtClean="0"/>
              <a:t>…</a:t>
            </a:r>
            <a:r>
              <a:rPr lang="en-US" baseline="0" dirty="0" smtClean="0"/>
              <a:t> original source: most samples were labeled as </a:t>
            </a:r>
            <a:r>
              <a:rPr lang="en-US" baseline="0" dirty="0" err="1" smtClean="0"/>
              <a:t>adria</a:t>
            </a:r>
            <a:r>
              <a:rPr lang="en-US" baseline="0" dirty="0" smtClean="0"/>
              <a:t>-sensitive; here: most labeled as resistant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Patient allocation in trials guided by </a:t>
            </a:r>
            <a:r>
              <a:rPr lang="en-US" baseline="0" dirty="0" err="1" smtClean="0"/>
              <a:t>sens</a:t>
            </a:r>
            <a:r>
              <a:rPr lang="en-US" baseline="0" dirty="0" smtClean="0"/>
              <a:t>/resistant labeling !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5912B-0E26-354A-90DA-93D42CA165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5912B-0E26-354A-90DA-93D42CA165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4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Stuff to point out:</a:t>
            </a:r>
          </a:p>
          <a:p>
            <a:r>
              <a:rPr lang="en-US" baseline="0" dirty="0" smtClean="0"/>
              <a:t>- Code chunks vs inline code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 second code</a:t>
            </a:r>
            <a:r>
              <a:rPr lang="en-US" baseline="0" dirty="0" smtClean="0"/>
              <a:t> chunk </a:t>
            </a:r>
            <a:r>
              <a:rPr lang="en-US" i="1" baseline="0" dirty="0" smtClean="0"/>
              <a:t>remembers</a:t>
            </a:r>
            <a:r>
              <a:rPr lang="en-US" i="0" baseline="0" dirty="0" smtClean="0"/>
              <a:t> the variable x from the first code chunk! You can really hack up your program into tiny bits and include copious explanatory comments in between the chunks!</a:t>
            </a:r>
          </a:p>
          <a:p>
            <a:pPr marL="171450" indent="-171450">
              <a:buFontTx/>
              <a:buChar char="-"/>
            </a:pPr>
            <a:r>
              <a:rPr lang="en-US" i="0" baseline="0" dirty="0" smtClean="0"/>
              <a:t>This is pretty much all of the Markdown you need to know. The rest is 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5912B-0E26-354A-90DA-93D42CA165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32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of this course is to enable</a:t>
            </a:r>
            <a:r>
              <a:rPr lang="en-US" baseline="0" dirty="0" smtClean="0"/>
              <a:t> you to write an entire data analysis, from import until the final graphs and tables, in a single R Markdown document (or for very large analyses, a small number of documents).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5912B-0E26-354A-90DA-93D42CA165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30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5912B-0E26-354A-90DA-93D42CA165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9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7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3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8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5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9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52AF9-4010-964D-876E-0F6504B80074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3939E-4008-C840-8E53-BE9467F7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1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789" y="1122363"/>
            <a:ext cx="10778691" cy="2387600"/>
          </a:xfrm>
        </p:spPr>
        <p:txBody>
          <a:bodyPr>
            <a:noAutofit/>
          </a:bodyPr>
          <a:lstStyle/>
          <a:p>
            <a:r>
              <a:rPr lang="en-US" sz="4400" dirty="0" smtClean="0"/>
              <a:t>Reproducible Clinical Data Analysis with R*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i="1" dirty="0" smtClean="0"/>
              <a:t>Preview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789" y="5772750"/>
            <a:ext cx="5875421" cy="724301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*Please send me suggestions for a better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(Why not programming language X?)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There are a number of other great programming tools out there that can also be used to improve the reproducibility of your analysis</a:t>
            </a:r>
          </a:p>
          <a:p>
            <a:pPr fontAlgn="base"/>
            <a:r>
              <a:rPr lang="en-US" dirty="0"/>
              <a:t>The key is to use some type of language that will allow you to automate and document your analysis</a:t>
            </a:r>
          </a:p>
          <a:p>
            <a:pPr fontAlgn="base"/>
            <a:r>
              <a:rPr lang="en-US" dirty="0"/>
              <a:t>Once you master one language you'll probably find it easier to learn another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196" y="6284068"/>
            <a:ext cx="381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Credit: Mine </a:t>
            </a:r>
            <a:r>
              <a:rPr lang="en-US" dirty="0" err="1" smtClean="0"/>
              <a:t>Çetinkaya-Rundel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0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Interweave descriptive text, code, and results </a:t>
            </a:r>
            <a:r>
              <a:rPr lang="en-US" i="1" dirty="0" smtClean="0"/>
              <a:t>in a single document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Chunks of code load data and compute results</a:t>
            </a:r>
          </a:p>
          <a:p>
            <a:pPr lvl="1"/>
            <a:r>
              <a:rPr lang="en-US" dirty="0" smtClean="0"/>
              <a:t>Presentation code formats results (tables, figures, etc.)</a:t>
            </a:r>
          </a:p>
          <a:p>
            <a:pPr lvl="1"/>
            <a:r>
              <a:rPr lang="en-US" dirty="0" smtClean="0"/>
              <a:t>Article text explains what’s going on</a:t>
            </a:r>
          </a:p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Everything is in one place!</a:t>
            </a:r>
          </a:p>
          <a:p>
            <a:pPr lvl="1"/>
            <a:r>
              <a:rPr lang="en-US" dirty="0" smtClean="0"/>
              <a:t>Allows you to focus on the data analysis instead of the details of the outcome</a:t>
            </a:r>
          </a:p>
          <a:p>
            <a:pPr lvl="1"/>
            <a:r>
              <a:rPr lang="en-US" dirty="0" smtClean="0"/>
              <a:t>Provides a logical place for documenting details of data sources and rationale for specific design decisions</a:t>
            </a:r>
          </a:p>
          <a:p>
            <a:pPr lvl="1"/>
            <a:r>
              <a:rPr lang="en-US" dirty="0" smtClean="0"/>
              <a:t>Simplifies review for methodological issues and data errors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Everything is in one place!</a:t>
            </a:r>
          </a:p>
          <a:p>
            <a:pPr lvl="1"/>
            <a:r>
              <a:rPr lang="en-US" dirty="0" smtClean="0"/>
              <a:t>Document processing can be slow for complex analyses (can be cached though!)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0196" y="6284068"/>
            <a:ext cx="381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Roger Peng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2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01050" y="649605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434" y="335280"/>
            <a:ext cx="4480448" cy="6385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17" y="975360"/>
            <a:ext cx="5800527" cy="4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2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Analysis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037" y="2188528"/>
            <a:ext cx="8035925" cy="295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195" y="6284068"/>
            <a:ext cx="500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R for Data Science (Wickham, </a:t>
            </a:r>
            <a:r>
              <a:rPr lang="en-US" dirty="0" err="1" smtClean="0"/>
              <a:t>Grolemund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8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48" y="182330"/>
            <a:ext cx="1122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17" y="0"/>
            <a:ext cx="11003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09" y="0"/>
            <a:ext cx="9915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264" y="538151"/>
            <a:ext cx="11580194" cy="6319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195" y="6284068"/>
            <a:ext cx="500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openosmosis.org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6290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1565"/>
            <a:ext cx="10515600" cy="3375397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Demo: run RStudio, install swirl, and start a swirl lesson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3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motivating example: The Duke </a:t>
            </a:r>
            <a:r>
              <a:rPr lang="en-US" smtClean="0"/>
              <a:t>Cancer Trials </a:t>
            </a:r>
            <a:r>
              <a:rPr lang="en-US" dirty="0" smtClean="0"/>
              <a:t>Scandal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54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recent high-profile case where several things went wrong in the data analysis</a:t>
            </a:r>
          </a:p>
          <a:p>
            <a:endParaRPr lang="en-US" dirty="0"/>
          </a:p>
          <a:p>
            <a:r>
              <a:rPr lang="en-US" dirty="0" smtClean="0"/>
              <a:t>Why high-profile?</a:t>
            </a:r>
          </a:p>
          <a:p>
            <a:pPr lvl="1"/>
            <a:r>
              <a:rPr lang="en-US" dirty="0" smtClean="0"/>
              <a:t>Patient therapy was involved</a:t>
            </a:r>
          </a:p>
          <a:p>
            <a:pPr lvl="1"/>
            <a:r>
              <a:rPr lang="en-US" dirty="0" smtClean="0"/>
              <a:t>It took a long time and large effort to figure out what had happened</a:t>
            </a:r>
          </a:p>
          <a:p>
            <a:pPr lvl="1"/>
            <a:r>
              <a:rPr lang="en-US" dirty="0" smtClean="0"/>
              <a:t>Errors vs misconduct</a:t>
            </a:r>
          </a:p>
          <a:p>
            <a:pPr lvl="1"/>
            <a:r>
              <a:rPr lang="en-US" dirty="0" smtClean="0"/>
              <a:t>In the end, 10 papers were retracted (incl. NEJM, Nat Med, JAMA, Lancet </a:t>
            </a:r>
            <a:r>
              <a:rPr lang="en-US" dirty="0" err="1" smtClean="0"/>
              <a:t>Onc</a:t>
            </a:r>
            <a:r>
              <a:rPr lang="en-US" dirty="0" smtClean="0"/>
              <a:t>, JCO), and Duke settled lawsuits with 11+ patients</a:t>
            </a:r>
          </a:p>
          <a:p>
            <a:pPr lvl="1"/>
            <a:endParaRPr lang="en-US" dirty="0"/>
          </a:p>
          <a:p>
            <a:r>
              <a:rPr lang="en-US" dirty="0" smtClean="0"/>
              <a:t>Common themes</a:t>
            </a:r>
          </a:p>
          <a:p>
            <a:pPr lvl="1"/>
            <a:r>
              <a:rPr lang="en-US" dirty="0" smtClean="0"/>
              <a:t>Complex high-dimensional data</a:t>
            </a:r>
          </a:p>
          <a:p>
            <a:pPr lvl="1"/>
            <a:r>
              <a:rPr lang="en-US" dirty="0" smtClean="0"/>
              <a:t>Incomplete descriptions of methods</a:t>
            </a:r>
          </a:p>
          <a:p>
            <a:pPr lvl="1"/>
            <a:r>
              <a:rPr lang="en-US" dirty="0"/>
              <a:t>Common mistakes are simple; simple mistakes are common</a:t>
            </a:r>
          </a:p>
          <a:p>
            <a:pPr lvl="1"/>
            <a:r>
              <a:rPr lang="en-US" dirty="0" smtClean="0"/>
              <a:t>Lack of code hides simplicity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0196" y="6284068"/>
            <a:ext cx="296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sensitivity to chemotherapy from microarray “gene signatures”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21743"/>
            <a:ext cx="10515600" cy="185522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NCI tests each chemotherapeutic on a panel of 60 cell lines (NCI60). The sensitivity data is publicly available</a:t>
            </a:r>
          </a:p>
          <a:p>
            <a:r>
              <a:rPr lang="en-US" dirty="0" smtClean="0"/>
              <a:t>Microarray analysis of </a:t>
            </a:r>
            <a:r>
              <a:rPr lang="en-US" dirty="0"/>
              <a:t>each NCI60 cell </a:t>
            </a:r>
            <a:r>
              <a:rPr lang="en-US" dirty="0" smtClean="0"/>
              <a:t>line to create a predictive model of gene expression profiles </a:t>
            </a:r>
            <a:r>
              <a:rPr lang="is-IS" dirty="0" smtClean="0"/>
              <a:t>→ drug sensitivity</a:t>
            </a:r>
          </a:p>
          <a:p>
            <a:r>
              <a:rPr lang="is-IS" dirty="0" smtClean="0"/>
              <a:t>Examples provided for 7 commonly used chemotherapeutic agents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30" y="1804166"/>
            <a:ext cx="5178392" cy="1270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4166"/>
            <a:ext cx="4612038" cy="1529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407343"/>
            <a:ext cx="461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Potti</a:t>
            </a:r>
            <a:r>
              <a:rPr lang="en-US" dirty="0" smtClean="0"/>
              <a:t> et al. 2006 </a:t>
            </a:r>
            <a:r>
              <a:rPr lang="en-US" i="1" dirty="0" smtClean="0"/>
              <a:t>NEJM</a:t>
            </a:r>
            <a:r>
              <a:rPr lang="en-US" dirty="0" smtClean="0"/>
              <a:t> 355:570-80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530" y="3407343"/>
            <a:ext cx="461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Potti</a:t>
            </a:r>
            <a:r>
              <a:rPr lang="en-US" dirty="0" smtClean="0"/>
              <a:t> et al. 2006 </a:t>
            </a:r>
            <a:r>
              <a:rPr lang="en-US" i="1" dirty="0" smtClean="0"/>
              <a:t>Nature Med </a:t>
            </a:r>
            <a:r>
              <a:rPr lang="en-US" dirty="0" smtClean="0"/>
              <a:t>12:1294-1300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196" y="6284068"/>
            <a:ext cx="296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7674"/>
            <a:ext cx="5066489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While all the data was publicly available, the code was not</a:t>
            </a:r>
          </a:p>
          <a:p>
            <a:r>
              <a:rPr lang="en-US" sz="2400" dirty="0" err="1" smtClean="0"/>
              <a:t>Baggerly</a:t>
            </a:r>
            <a:r>
              <a:rPr lang="en-US" sz="2400" dirty="0" smtClean="0"/>
              <a:t> et al. attempted to reproduce the data without success</a:t>
            </a:r>
          </a:p>
          <a:p>
            <a:r>
              <a:rPr lang="en-US" sz="2400" dirty="0" smtClean="0"/>
              <a:t>After a major “forensic bioinformatics” effort they uncovered numerous data errors</a:t>
            </a:r>
          </a:p>
          <a:p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8721"/>
            <a:ext cx="4361730" cy="203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902" y="928416"/>
            <a:ext cx="3429676" cy="2379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073" y="4277453"/>
            <a:ext cx="4494937" cy="1685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991" y="3396598"/>
            <a:ext cx="2674373" cy="711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52336" y="3424136"/>
            <a:ext cx="103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 = 13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2336" y="4146195"/>
            <a:ext cx="103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</a:t>
            </a:r>
            <a:r>
              <a:rPr lang="en-US" dirty="0" smtClean="0">
                <a:solidFill>
                  <a:srgbClr val="0070C0"/>
                </a:solidFill>
              </a:rPr>
              <a:t> = 11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52336" y="3698721"/>
            <a:ext cx="103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 = 11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52336" y="4420780"/>
            <a:ext cx="103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 smtClean="0">
                <a:solidFill>
                  <a:srgbClr val="C00000"/>
                </a:solidFill>
              </a:rPr>
              <a:t> = 13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991" y="4145012"/>
            <a:ext cx="2118125" cy="6245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43732" y="604927"/>
            <a:ext cx="461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Potti</a:t>
            </a:r>
            <a:r>
              <a:rPr lang="en-US" dirty="0" smtClean="0"/>
              <a:t> et al. 2006 </a:t>
            </a:r>
            <a:r>
              <a:rPr lang="en-US" i="1" dirty="0" smtClean="0"/>
              <a:t>Nature Med </a:t>
            </a:r>
            <a:r>
              <a:rPr lang="en-US" dirty="0" smtClean="0"/>
              <a:t>12:1294-1300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43732" y="5970701"/>
            <a:ext cx="461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 et al. 2003 </a:t>
            </a:r>
            <a:r>
              <a:rPr lang="en-US" i="1" dirty="0" smtClean="0"/>
              <a:t>Lancet </a:t>
            </a:r>
            <a:r>
              <a:rPr lang="en-US" dirty="0" smtClean="0"/>
              <a:t>362:362-9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196" y="6284068"/>
            <a:ext cx="296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032" y="507999"/>
            <a:ext cx="5715407" cy="5715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6052" y="6223407"/>
            <a:ext cx="44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</a:t>
            </a:r>
            <a:r>
              <a:rPr lang="en-US" dirty="0" smtClean="0"/>
              <a:t>009 </a:t>
            </a:r>
            <a:r>
              <a:rPr lang="en-US" i="1" dirty="0" smtClean="0"/>
              <a:t>Ann </a:t>
            </a:r>
            <a:r>
              <a:rPr lang="en-US" i="1" dirty="0" err="1" smtClean="0"/>
              <a:t>Appl</a:t>
            </a:r>
            <a:r>
              <a:rPr lang="en-US" i="1" dirty="0" smtClean="0"/>
              <a:t> Stat </a:t>
            </a:r>
            <a:r>
              <a:rPr lang="en-US" dirty="0" smtClean="0"/>
              <a:t>3:1309-34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less extreme examples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“Remember that </a:t>
            </a:r>
            <a:r>
              <a:rPr lang="en-US" dirty="0" smtClean="0"/>
              <a:t>analysis </a:t>
            </a:r>
            <a:r>
              <a:rPr lang="en-US" dirty="0"/>
              <a:t>you did six months ago? We </a:t>
            </a:r>
            <a:r>
              <a:rPr lang="en-US" dirty="0" smtClean="0"/>
              <a:t>would like to look where things are now. </a:t>
            </a:r>
            <a:r>
              <a:rPr lang="en-US" dirty="0"/>
              <a:t>Can you </a:t>
            </a:r>
            <a:r>
              <a:rPr lang="en-US" dirty="0" smtClean="0"/>
              <a:t>repeat </a:t>
            </a:r>
            <a:r>
              <a:rPr lang="en-US" dirty="0"/>
              <a:t>the </a:t>
            </a:r>
            <a:r>
              <a:rPr lang="en-US" dirty="0" smtClean="0"/>
              <a:t>analysis?”</a:t>
            </a:r>
          </a:p>
          <a:p>
            <a:endParaRPr lang="en-US" dirty="0" smtClean="0"/>
          </a:p>
          <a:p>
            <a:r>
              <a:rPr lang="en-US" dirty="0"/>
              <a:t>“The </a:t>
            </a:r>
            <a:r>
              <a:rPr lang="en-US" dirty="0" smtClean="0"/>
              <a:t>resident who </a:t>
            </a:r>
            <a:r>
              <a:rPr lang="en-US" dirty="0"/>
              <a:t>looked at the data </a:t>
            </a:r>
            <a:r>
              <a:rPr lang="en-US" dirty="0" smtClean="0"/>
              <a:t>before is no longer here. </a:t>
            </a:r>
            <a:r>
              <a:rPr lang="en-US" dirty="0"/>
              <a:t>Can you </a:t>
            </a:r>
            <a:r>
              <a:rPr lang="en-US" dirty="0" smtClean="0"/>
              <a:t>look at what she did and </a:t>
            </a:r>
            <a:r>
              <a:rPr lang="en-US" dirty="0"/>
              <a:t>analyze </a:t>
            </a:r>
            <a:r>
              <a:rPr lang="en-US" dirty="0" smtClean="0"/>
              <a:t>the new </a:t>
            </a:r>
            <a:r>
              <a:rPr lang="en-US" dirty="0"/>
              <a:t>data set using the same </a:t>
            </a:r>
            <a:r>
              <a:rPr lang="en-US" dirty="0" smtClean="0"/>
              <a:t>methods?”</a:t>
            </a:r>
          </a:p>
          <a:p>
            <a:endParaRPr lang="en-US" dirty="0" smtClean="0"/>
          </a:p>
          <a:p>
            <a:r>
              <a:rPr lang="en-US" dirty="0"/>
              <a:t>“Please write/edit the M</a:t>
            </a:r>
            <a:r>
              <a:rPr lang="en-US" dirty="0" smtClean="0"/>
              <a:t>ethods </a:t>
            </a:r>
            <a:r>
              <a:rPr lang="en-US" dirty="0"/>
              <a:t>sections for the abstract/paper/grant proposal I am submitting based on the analysis you did several months ago.”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0196" y="6284068"/>
            <a:ext cx="296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7125"/>
            <a:ext cx="10515600" cy="31420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“The results in Table 1 don’t seem to correspond to those in Figure 2.”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“Where did I get this data file?”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”How did I create this figure?”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“Why did I decide to omit those six samples?”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196" y="6284068"/>
            <a:ext cx="296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Credit: Karl Broman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737370"/>
            <a:ext cx="10515600" cy="1416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dirty="0" smtClean="0"/>
              <a:t>Your closest collaborator is YOU from six months ago.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/>
              <a:t>But you don’t reply to e-mails.</a:t>
            </a:r>
          </a:p>
        </p:txBody>
      </p:sp>
    </p:spTree>
    <p:extLst>
      <p:ext uri="{BB962C8B-B14F-4D97-AF65-F5344CB8AC3E}">
        <p14:creationId xmlns:p14="http://schemas.microsoft.com/office/powerpoint/2010/main" val="1816864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Point-and-click vs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curve: Point-and-click software might be easier to learn than a scripting language</a:t>
            </a:r>
          </a:p>
          <a:p>
            <a:r>
              <a:rPr lang="en-US" dirty="0" smtClean="0"/>
              <a:t>Documentation: Your code precisely documents your analysis.</a:t>
            </a:r>
          </a:p>
          <a:p>
            <a:r>
              <a:rPr lang="en-US" dirty="0" smtClean="0"/>
              <a:t>Automation: Code makes it trivial to rerun your analysis with new or updated data.</a:t>
            </a:r>
          </a:p>
          <a:p>
            <a:r>
              <a:rPr lang="en-US" dirty="0" smtClean="0"/>
              <a:t>Collaboration (including with yourself from six months ago!): </a:t>
            </a:r>
          </a:p>
          <a:p>
            <a:pPr lvl="1"/>
            <a:r>
              <a:rPr lang="en-US" dirty="0" smtClean="0"/>
              <a:t>Reviewing your analysis with your peer or mentor or sharing it with a collaborator is easier with code.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196" y="6284068"/>
            <a:ext cx="381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Mine </a:t>
            </a:r>
            <a:r>
              <a:rPr lang="en-US" dirty="0" err="1" smtClean="0"/>
              <a:t>Çetinkaya-Rundel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2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2368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Programming language for data analysis</a:t>
            </a:r>
          </a:p>
          <a:p>
            <a:r>
              <a:rPr lang="en-US" dirty="0" smtClean="0"/>
              <a:t>Free and open source</a:t>
            </a:r>
          </a:p>
          <a:p>
            <a:r>
              <a:rPr lang="en-US" dirty="0" smtClean="0"/>
              <a:t>Widely used and very well documented</a:t>
            </a:r>
          </a:p>
          <a:p>
            <a:r>
              <a:rPr lang="en-US" dirty="0" smtClean="0"/>
              <a:t>Large online user community means answers to most common problems are only a Google search away</a:t>
            </a:r>
          </a:p>
          <a:p>
            <a:r>
              <a:rPr lang="en-US" dirty="0" smtClean="0"/>
              <a:t>Compatible with Windows, </a:t>
            </a:r>
            <a:r>
              <a:rPr lang="en-US" dirty="0" err="1" smtClean="0"/>
              <a:t>macOS</a:t>
            </a:r>
            <a:r>
              <a:rPr lang="en-US" dirty="0" smtClean="0"/>
              <a:t>, Linux</a:t>
            </a:r>
          </a:p>
          <a:p>
            <a:r>
              <a:rPr lang="en-US" dirty="0" smtClean="0"/>
              <a:t>Thousands of statistical data analysis packages</a:t>
            </a:r>
          </a:p>
          <a:p>
            <a:r>
              <a:rPr lang="en-US" dirty="0" smtClean="0"/>
              <a:t>Built-in support for </a:t>
            </a:r>
            <a:r>
              <a:rPr lang="en-US" dirty="0" smtClean="0">
                <a:solidFill>
                  <a:srgbClr val="C00000"/>
                </a:solidFill>
              </a:rPr>
              <a:t>literate programming </a:t>
            </a:r>
            <a:r>
              <a:rPr lang="en-US" dirty="0" smtClean="0"/>
              <a:t>via </a:t>
            </a:r>
            <a:r>
              <a:rPr lang="en-US" dirty="0" err="1" smtClean="0"/>
              <a:t>knitr</a:t>
            </a:r>
            <a:r>
              <a:rPr lang="en-US" dirty="0" smtClean="0"/>
              <a:t> + R Markdown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0196" y="6284068"/>
            <a:ext cx="381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Mine </a:t>
            </a:r>
            <a:r>
              <a:rPr lang="en-US" dirty="0" err="1" smtClean="0"/>
              <a:t>Çetinkaya-Rundel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59" y="1825625"/>
            <a:ext cx="3657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0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958</Words>
  <Application>Microsoft Macintosh PowerPoint</Application>
  <PresentationFormat>Widescreen</PresentationFormat>
  <Paragraphs>104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Reproducible Clinical Data Analysis with R*  Preview</vt:lpstr>
      <vt:lpstr>A motivating example: The Duke Cancer Trials Scandal</vt:lpstr>
      <vt:lpstr>Predicting sensitivity to chemotherapy from microarray “gene signatures”</vt:lpstr>
      <vt:lpstr>PowerPoint Presentation</vt:lpstr>
      <vt:lpstr>PowerPoint Presentation</vt:lpstr>
      <vt:lpstr>A few less extreme examples…</vt:lpstr>
      <vt:lpstr>PowerPoint Presentation</vt:lpstr>
      <vt:lpstr>Point-and-click vs scripting</vt:lpstr>
      <vt:lpstr>Why R?</vt:lpstr>
      <vt:lpstr>(Why not programming language X?)</vt:lpstr>
      <vt:lpstr>Literate Programming</vt:lpstr>
      <vt:lpstr>PowerPoint Presentation</vt:lpstr>
      <vt:lpstr>The Data Analysis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Data Analysis with R/Rstudio  Preview</dc:title>
  <dc:creator>Kadauke, Stephan,M.D.</dc:creator>
  <cp:lastModifiedBy>Kadauke, Stephan,M.D.</cp:lastModifiedBy>
  <cp:revision>78</cp:revision>
  <dcterms:created xsi:type="dcterms:W3CDTF">2017-08-29T18:06:25Z</dcterms:created>
  <dcterms:modified xsi:type="dcterms:W3CDTF">2017-09-01T23:19:06Z</dcterms:modified>
</cp:coreProperties>
</file>